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4" r:id="rId12"/>
    <p:sldId id="315" r:id="rId13"/>
    <p:sldId id="316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3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9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3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5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1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8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8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4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3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5F92B74-C06C-4012-9CEE-90F754EEE59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081E666-7500-42D5-967D-121F13E4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8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24001"/>
            <a:ext cx="7772400" cy="2151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Флегмона дна полости рта.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Распространенные флегмоны лица и шеи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8689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4" y="261938"/>
            <a:ext cx="7997825" cy="6280150"/>
          </a:xfrm>
        </p:spPr>
      </p:pic>
    </p:spTree>
    <p:extLst>
      <p:ext uri="{BB962C8B-B14F-4D97-AF65-F5344CB8AC3E}">
        <p14:creationId xmlns:p14="http://schemas.microsoft.com/office/powerpoint/2010/main" val="398189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7322" y="878207"/>
            <a:ext cx="6834050" cy="5125537"/>
          </a:xfrm>
        </p:spPr>
      </p:pic>
    </p:spTree>
    <p:extLst>
      <p:ext uri="{BB962C8B-B14F-4D97-AF65-F5344CB8AC3E}">
        <p14:creationId xmlns:p14="http://schemas.microsoft.com/office/powerpoint/2010/main" val="343559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0861" y="-48127"/>
            <a:ext cx="9208169" cy="6906127"/>
          </a:xfrm>
        </p:spPr>
      </p:pic>
    </p:spTree>
    <p:extLst>
      <p:ext uri="{BB962C8B-B14F-4D97-AF65-F5344CB8AC3E}">
        <p14:creationId xmlns:p14="http://schemas.microsoft.com/office/powerpoint/2010/main" val="29947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396" y="859493"/>
            <a:ext cx="6855438" cy="5141579"/>
          </a:xfrm>
        </p:spPr>
      </p:pic>
    </p:spTree>
    <p:extLst>
      <p:ext uri="{BB962C8B-B14F-4D97-AF65-F5344CB8AC3E}">
        <p14:creationId xmlns:p14="http://schemas.microsoft.com/office/powerpoint/2010/main" val="123343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18182"/>
            <a:ext cx="7772400" cy="160972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Клиническая картина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888" y="1827907"/>
            <a:ext cx="9292808" cy="493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интенсивные боли, невозможность глотания, ограничение открывания рта, затрудненные дыхание и речь.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Объективно: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страдальческий;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одутловатое; 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плотный, разлитой инфильтрат в обоих поднижнечелюстных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подподбородочном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треугольниках; 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невнятная, голос хриплый.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25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2147456" y="1288473"/>
            <a:ext cx="7988531" cy="2914996"/>
          </a:xfrm>
        </p:spPr>
        <p:txBody>
          <a:bodyPr rtlCol="0">
            <a:noAutofit/>
          </a:bodyPr>
          <a:lstStyle/>
          <a:p>
            <a:pPr marL="0" indent="45720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припухлости мягких тканей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подподбородочной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поднижнечелюстной областей возникает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удлинение лица. 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вовлечении в воспалительный процесс подкожной клетчатки кожа становится </a:t>
            </a:r>
            <a:r>
              <a:rPr lang="ru-RU" alt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гиперемированной, отечной, напряженной, лоснится, в складку не собирается. 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altLang="ru-RU" sz="3200" dirty="0"/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52731711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ъект 2"/>
          <p:cNvSpPr>
            <a:spLocks noGrp="1"/>
          </p:cNvSpPr>
          <p:nvPr>
            <p:ph idx="1"/>
          </p:nvPr>
        </p:nvSpPr>
        <p:spPr>
          <a:xfrm>
            <a:off x="2209800" y="838200"/>
            <a:ext cx="7886700" cy="4351338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Может наблюдаться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флюктуация.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Рот больного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полуоткрыт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него исходит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неприятный запах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сухой, покрыт налетом грязно-серого цвета, движения его ограничены, нередко выступает из полости рта. Слизистая оболочка дна полости рта гиперемирована, отечна.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9850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ъект 2"/>
          <p:cNvSpPr>
            <a:spLocks noGrp="1"/>
          </p:cNvSpPr>
          <p:nvPr>
            <p:ph idx="1"/>
          </p:nvPr>
        </p:nvSpPr>
        <p:spPr>
          <a:xfrm>
            <a:off x="2185900" y="679538"/>
            <a:ext cx="7886700" cy="5464175"/>
          </a:xfrm>
        </p:spPr>
        <p:txBody>
          <a:bodyPr/>
          <a:lstStyle/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проглотить слюну, и она 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вытекает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из полуоткрытого рта. Движения языка вызывают 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резкую боль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Подъязычные складки инфильтрированы, выбухают, иногда выше коронок зубов. Бахромчатые складки отечны и часто покрыты фибринозным налетом, видны отпечатки коронок зубов.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1130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IMG_10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4288"/>
            <a:ext cx="5132388" cy="6843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62449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G_10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0"/>
            <a:ext cx="51435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571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1673225" y="1449389"/>
            <a:ext cx="8680450" cy="2224837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распространенный </a:t>
            </a:r>
            <a:r>
              <a:rPr lang="ru-RU" alt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гнойно-воспалительный процесс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захватывающий два и более клетчаточных пространства, расположенных выше или ниже диафрагмы полости рта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mylohyoideus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52650" y="334964"/>
            <a:ext cx="7886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Флегмона дна полости рта</a:t>
            </a:r>
          </a:p>
        </p:txBody>
      </p:sp>
    </p:spTree>
    <p:extLst>
      <p:ext uri="{BB962C8B-B14F-4D97-AF65-F5344CB8AC3E}">
        <p14:creationId xmlns:p14="http://schemas.microsoft.com/office/powerpoint/2010/main" val="64167848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609601"/>
            <a:ext cx="7886700" cy="5567363"/>
          </a:xfrm>
        </p:spPr>
        <p:txBody>
          <a:bodyPr rtlCol="0">
            <a:normAutofit/>
          </a:bodyPr>
          <a:lstStyle/>
          <a:p>
            <a:pPr marL="0" indent="45720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анализе крови: </a:t>
            </a:r>
          </a:p>
          <a:p>
            <a:pPr marL="396000" indent="-3960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Лейкоцитоз превышает 12х10</a:t>
            </a:r>
            <a:r>
              <a:rPr lang="ru-R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/л.</a:t>
            </a:r>
          </a:p>
          <a:p>
            <a:pPr marL="396000" indent="-3960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лекоцитарной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формулы влево.</a:t>
            </a:r>
          </a:p>
          <a:p>
            <a:pPr marL="396000" indent="-3960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СОЭ до 20-30 мм/ч.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больного наблюдаются повышение температуры тела  до 38,5 - 39° С, ознобы, профузный пот.</a:t>
            </a:r>
          </a:p>
        </p:txBody>
      </p:sp>
    </p:spTree>
    <p:extLst>
      <p:ext uri="{BB962C8B-B14F-4D97-AF65-F5344CB8AC3E}">
        <p14:creationId xmlns:p14="http://schemas.microsoft.com/office/powerpoint/2010/main" val="401390455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ъект 2"/>
          <p:cNvSpPr>
            <a:spLocks noGrp="1"/>
          </p:cNvSpPr>
          <p:nvPr>
            <p:ph idx="1"/>
          </p:nvPr>
        </p:nvSpPr>
        <p:spPr>
          <a:xfrm>
            <a:off x="2057400" y="599903"/>
            <a:ext cx="8134350" cy="5338763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отделениях челюстно-лицевой хирургии больного при поступлении осматривает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 и вместе с челюстно-лицевым хирургом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план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премедикации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обезболивания и предоперационной подготовки.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Предоперационная подготовка особенно важна для больных, имеющих сопутствующие заболевания особенно в стадии декомпенсации.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9343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ъект 2"/>
          <p:cNvSpPr>
            <a:spLocks noGrp="1"/>
          </p:cNvSpPr>
          <p:nvPr>
            <p:ph idx="1"/>
          </p:nvPr>
        </p:nvSpPr>
        <p:spPr>
          <a:xfrm>
            <a:off x="1828800" y="1371600"/>
            <a:ext cx="8382000" cy="304800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задачей предоперационной подготовки является - </a:t>
            </a: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циркулирующей крови, снижение интоксикации и коррекция выявленных функциональных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270059723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При предоперационной подготовке вводят: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000" indent="-3960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400-500 мл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полиглюкина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реополиглюкина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96000" indent="-3960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200-400 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гемодеза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100-200 мл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альбумина или протеина;</a:t>
            </a:r>
          </a:p>
          <a:p>
            <a:pPr marL="396000" indent="-3960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400-1200 мл 5%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 глюкозы с адекватным количеством инсулина; </a:t>
            </a:r>
          </a:p>
          <a:p>
            <a:pPr marL="396000" indent="-3960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400-800 мл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физраствора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раствора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Рингера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40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ъект 2"/>
          <p:cNvSpPr>
            <a:spLocks noGrp="1"/>
          </p:cNvSpPr>
          <p:nvPr>
            <p:ph idx="1"/>
          </p:nvPr>
        </p:nvSpPr>
        <p:spPr>
          <a:xfrm>
            <a:off x="1905000" y="1524000"/>
            <a:ext cx="8382000" cy="350520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30 минут – 1 час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предоперационной подготовки приступают к операции. Большинство авторов считают, что она должна выполняться под наркозом и при локализации процесса в области дна полости рта, окологлоточном пространстве с распространением на шею интубацию производят после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трахеостомии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39033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0"/>
            <a:ext cx="5562600" cy="6846888"/>
          </a:xfrm>
        </p:spPr>
      </p:pic>
    </p:spTree>
    <p:extLst>
      <p:ext uri="{BB962C8B-B14F-4D97-AF65-F5344CB8AC3E}">
        <p14:creationId xmlns:p14="http://schemas.microsoft.com/office/powerpoint/2010/main" val="345270070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IMG_0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5432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988" y="368301"/>
            <a:ext cx="78867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Гнилостно-некротическая флегмона дна полости рта (ангина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Женсуля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-Людвига)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847591" y="1949334"/>
            <a:ext cx="8563495" cy="4483100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Возбудителем ангины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Женсуля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-Людвига является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анаэробная микрофлора.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характеризуется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прогрессирующим течением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развитием гангренозного или гнилостно-гангренозного воспаления тканей и последующим их некрозом. Анаэробная микрофлора обнаруживается в симбиозе с кишечной палочкой, стрептококками и др.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7092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172" y="1"/>
            <a:ext cx="8242069" cy="965431"/>
          </a:xfrm>
        </p:spPr>
        <p:txBody>
          <a:bodyPr/>
          <a:lstStyle/>
          <a:p>
            <a:pPr algn="ctr"/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171" y="832427"/>
            <a:ext cx="7772400" cy="4051300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Ихорозный запах и грязно-серый цвет экссудата;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газа в обильных некротических массах;</a:t>
            </a:r>
          </a:p>
          <a:p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начало;</a:t>
            </a:r>
          </a:p>
          <a:p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интоксикация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больного,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сопровождающеея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быстро нарастающим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отеком мягких тканей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распространяющимся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верхние дыхательные пути и приводящим к затруднению дыхания и асфиксии;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тела повышается до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39-40°С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 слабый, увеличивается до 130-140 уд/мин;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Артериальное давление падает до 90/60 мм рт. ст.;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Тоны сердца приглушенные;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 больного, а иногда эйфория быстро сменяется апатией. Развиваются бессонница, головные боли, рвота, бред. 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077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160972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 анализе крови: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1352031"/>
            <a:ext cx="7772400" cy="4051300"/>
          </a:xfrm>
        </p:spPr>
        <p:txBody>
          <a:bodyPr/>
          <a:lstStyle/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лейкопения;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лимфопения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 лейкоцитарной формулы влево; 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содержание гемоглобина; 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СОЭ возрастает до 60 мм/ч.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45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дна полости рта: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6391" y="1522384"/>
            <a:ext cx="8025809" cy="4346788"/>
          </a:xfrm>
        </p:spPr>
        <p:txBody>
          <a:bodyPr/>
          <a:lstStyle/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слизистая оболочка полости рта;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нижняя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кожа правой и левой поднижнечелюстных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подподбородочного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треугольников;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задняя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корень языка и мышцы, прикрепляющиеся к шиловидному отростку;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передненаружная внутренняя поверхность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основания нижней челюсти.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20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ъект 2"/>
          <p:cNvSpPr>
            <a:spLocks noGrp="1"/>
          </p:cNvSpPr>
          <p:nvPr>
            <p:ph idx="1"/>
          </p:nvPr>
        </p:nvSpPr>
        <p:spPr>
          <a:xfrm>
            <a:off x="2006138" y="1514302"/>
            <a:ext cx="7886700" cy="236220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Диагноз подтверждается </a:t>
            </a:r>
            <a:r>
              <a:rPr lang="ru-RU" alt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рентгенографией.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обзорных рентгенограммах шеи в передней и боковой проекциях определяется скопление газа в мягких тканях шеи.</a:t>
            </a:r>
          </a:p>
        </p:txBody>
      </p:sp>
    </p:spTree>
    <p:extLst>
      <p:ext uri="{BB962C8B-B14F-4D97-AF65-F5344CB8AC3E}">
        <p14:creationId xmlns:p14="http://schemas.microsoft.com/office/powerpoint/2010/main" val="403684503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ъект 2"/>
          <p:cNvSpPr>
            <a:spLocks noGrp="1"/>
          </p:cNvSpPr>
          <p:nvPr>
            <p:ph idx="1"/>
          </p:nvPr>
        </p:nvSpPr>
        <p:spPr>
          <a:xfrm>
            <a:off x="1819276" y="648393"/>
            <a:ext cx="8696325" cy="57197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первых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1-3 суток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кожные покровы лица и шеи </a:t>
            </a:r>
            <a:r>
              <a:rPr lang="ru-RU" alt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бледные, с землистым оттенком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цвете могут оставаться неизмененными.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появляются характерные </a:t>
            </a:r>
            <a:r>
              <a:rPr lang="ru-RU" alt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пятна бронзовой окраски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Инфильтрат мало болезнен, </a:t>
            </a:r>
            <a:r>
              <a:rPr lang="ru-RU" alt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четких границ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распространяется на несколько клетчаточных пространств; происходит </a:t>
            </a:r>
            <a:r>
              <a:rPr lang="ru-RU" alt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омертвение пораженных тканей при отсутствии гноя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больным нарушен.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его языка затруднены, дыхание прерывисто, резко затруднено и глотание.</a:t>
            </a:r>
            <a:endParaRPr lang="ru-RU" altLang="ru-RU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0093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ъект 2"/>
          <p:cNvSpPr>
            <a:spLocks noGrp="1"/>
          </p:cNvSpPr>
          <p:nvPr>
            <p:ph idx="1"/>
          </p:nvPr>
        </p:nvSpPr>
        <p:spPr>
          <a:xfrm>
            <a:off x="2005389" y="1348654"/>
            <a:ext cx="8321675" cy="4470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 коже </a:t>
            </a:r>
            <a:r>
              <a:rPr lang="ru-RU" alt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багровые пятна с синюшным и бронзовым оттенком.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пальпации </a:t>
            </a:r>
            <a:r>
              <a:rPr lang="ru-RU" alt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инфильтрированных и умеренно болезненных тканей определяется крепитация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изредка можно выявить </a:t>
            </a:r>
            <a:r>
              <a:rPr lang="ru-RU" alt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флюктуацию.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Общее состояние резко и прогрессивно ухудшается, может развиться </a:t>
            </a:r>
            <a:r>
              <a:rPr lang="ru-RU" alt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сепсис.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нарастающей сердечно-сосудистой недостаточности в результате интоксикации и гипоксии может наступить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летальный исход.</a:t>
            </a:r>
            <a:endParaRPr lang="ru-RU" alt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0469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2152650" y="1196975"/>
            <a:ext cx="7886700" cy="497998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флегмоне дна полости рта возможно </a:t>
            </a: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процесса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крыловидно-нижнечелюстное и окологлоточное пространства, на другие передние и латеральные области шеи с вовлечением влагалища и сосудисто-нервного пучка 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средостени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671146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396876"/>
            <a:ext cx="7886700" cy="1033463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Прогноз</a:t>
            </a:r>
          </a:p>
        </p:txBody>
      </p:sp>
      <p:sp>
        <p:nvSpPr>
          <p:cNvPr id="107523" name="Объект 2"/>
          <p:cNvSpPr>
            <a:spLocks noGrp="1"/>
          </p:cNvSpPr>
          <p:nvPr>
            <p:ph idx="1"/>
          </p:nvPr>
        </p:nvSpPr>
        <p:spPr>
          <a:xfrm>
            <a:off x="1692275" y="1430339"/>
            <a:ext cx="8759594" cy="2243137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при флегмоне дна полости рта, особенно гнилостно-некротической с </a:t>
            </a:r>
            <a:r>
              <a:rPr lang="ru-RU" alt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осложнений, серьезен для жизни больных.</a:t>
            </a:r>
            <a:endParaRPr lang="ru-RU" altLang="ru-RU" sz="1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874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ъект 2"/>
          <p:cNvSpPr>
            <a:spLocks noGrp="1"/>
          </p:cNvSpPr>
          <p:nvPr>
            <p:ph idx="1"/>
          </p:nvPr>
        </p:nvSpPr>
        <p:spPr>
          <a:xfrm>
            <a:off x="2101850" y="1638301"/>
            <a:ext cx="7772400" cy="238442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 благополучном течении заболевания через несколько дней происходит </a:t>
            </a:r>
            <a:r>
              <a:rPr lang="ru-RU" altLang="ru-RU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нормализация жизненно важных функций организма больного  и отторжение некротизированных тканей.</a:t>
            </a:r>
          </a:p>
        </p:txBody>
      </p:sp>
    </p:spTree>
    <p:extLst>
      <p:ext uri="{BB962C8B-B14F-4D97-AF65-F5344CB8AC3E}">
        <p14:creationId xmlns:p14="http://schemas.microsoft.com/office/powerpoint/2010/main" val="227608192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52650" y="163513"/>
            <a:ext cx="7886700" cy="696912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2209800" y="1143001"/>
            <a:ext cx="7886700" cy="4926013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 </a:t>
            </a:r>
            <a:r>
              <a:rPr lang="ru-RU" alt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различных сочетаний поражений областей над- 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подчелюстно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-подъязычной мышц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наружные разрезы проводят со стороны кожи в поднижнечелюстных и </a:t>
            </a:r>
            <a:r>
              <a:rPr lang="ru-RU" altLang="ru-RU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подподбородочном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треугольниках. </a:t>
            </a:r>
            <a:endParaRPr lang="ru-RU" alt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8453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ъект 2"/>
          <p:cNvSpPr>
            <a:spLocks noGrp="1"/>
          </p:cNvSpPr>
          <p:nvPr>
            <p:ph idx="1"/>
          </p:nvPr>
        </p:nvSpPr>
        <p:spPr>
          <a:xfrm>
            <a:off x="1831975" y="1065214"/>
            <a:ext cx="8694738" cy="321627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наружные разрезы сочетают с разрезами в собственно полости рта — через слизистую оболочку альвеолярного отростка нижней челюсти, по подъязычным складкам.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2431863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1695451" y="1000126"/>
            <a:ext cx="9180513" cy="5400675"/>
          </a:xfrm>
        </p:spPr>
        <p:txBody>
          <a:bodyPr/>
          <a:lstStyle/>
          <a:p>
            <a:pPr marL="0" indent="45720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вмешательство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осуществляться в условиях полноценного анестезиологического пособия. Широко раскрывают пораженные клетчаточные пространства. Этим приемом достигают дренирование и аэрация тканей. </a:t>
            </a:r>
          </a:p>
        </p:txBody>
      </p:sp>
    </p:spTree>
    <p:extLst>
      <p:ext uri="{BB962C8B-B14F-4D97-AF65-F5344CB8AC3E}">
        <p14:creationId xmlns:p14="http://schemas.microsoft.com/office/powerpoint/2010/main" val="201904175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6463" y="939800"/>
            <a:ext cx="7772400" cy="4051300"/>
          </a:xfrm>
        </p:spPr>
        <p:txBody>
          <a:bodyPr>
            <a:normAutofit/>
          </a:bodyPr>
          <a:lstStyle/>
          <a:p>
            <a:pPr marL="0" indent="45720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Раскрытые клетчаточные пространства </a:t>
            </a: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обрабатывают антисептическими растворами, перекисью водорода.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эффективны: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0,12%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хлоргексидина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грамицидин;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перфторан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больших участков некроза тканей проводят </a:t>
            </a:r>
            <a:r>
              <a:rPr lang="ru-RU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некрэктомию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19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Дно полости рта имеет два этажа: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расположенный над челюстно-подъязычной мышцей;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находящийся под ней.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890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1676400" y="533400"/>
            <a:ext cx="8896350" cy="5265738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зуба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источника инфекции – может быть проведено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со вскрытием гнойного очага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оно не представляет технических трудностей. </a:t>
            </a:r>
            <a:r>
              <a:rPr lang="ru-RU" alt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ситуациях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зуба проводят после стихания воспалительных явлений и ликвидации контрактуры.</a:t>
            </a:r>
            <a:endParaRPr lang="ru-RU" altLang="ru-RU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Проводят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антибактериальную, антитоксическую, </a:t>
            </a:r>
            <a:r>
              <a:rPr lang="ru-RU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гипосенсибилизирующую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общеукрепляющую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иммунокорригирующую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терапию.</a:t>
            </a: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0147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1941513" y="954089"/>
            <a:ext cx="8443912" cy="48863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Антибактериальная терапия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полусинтетические пенициллины;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тетрациклины;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метронидазол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Дезинтоксикация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достигается введением большого количества жидкостей (до 4 л/</a:t>
            </a:r>
            <a:r>
              <a:rPr lang="ru-RU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кровезаменителей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дезинтоксикационного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(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гемодез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реополиглюкин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белковых кровезаменителей, переливанием плазмы, назначением обильного питья.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1187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5800" y="806450"/>
            <a:ext cx="8712200" cy="5245100"/>
          </a:xfrm>
        </p:spPr>
        <p:txBody>
          <a:bodyPr rtlCol="0">
            <a:normAutofit/>
          </a:bodyPr>
          <a:lstStyle/>
          <a:p>
            <a:pPr marL="0" indent="45000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патогенетической терапии относится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 тканей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при отсутствии возможности ее применения —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достигаемая периодической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инсуффляцией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кислорода в рану через катетер. </a:t>
            </a:r>
          </a:p>
          <a:p>
            <a:pPr marL="0" indent="45000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очищения раны от остатков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некротизированных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 используют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протеолитические ферменты.</a:t>
            </a:r>
          </a:p>
          <a:p>
            <a:pPr marL="0" indent="45000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Больному обеспечивается покой, полноценное питание, сердечно-сосудистые средства и необходимая симптоматическая терапия.</a:t>
            </a:r>
          </a:p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750654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ъект 2"/>
          <p:cNvSpPr>
            <a:spLocks noGrp="1"/>
          </p:cNvSpPr>
          <p:nvPr>
            <p:ph idx="1"/>
          </p:nvPr>
        </p:nvSpPr>
        <p:spPr>
          <a:xfrm>
            <a:off x="2163764" y="1804989"/>
            <a:ext cx="7597775" cy="337343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гемосорбции,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плазмафереза,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лимфосорбции,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донорской селезенки.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39" name="Прямоугольник 1"/>
          <p:cNvSpPr>
            <a:spLocks noChangeArrowheads="1"/>
          </p:cNvSpPr>
          <p:nvPr/>
        </p:nvSpPr>
        <p:spPr bwMode="auto">
          <a:xfrm>
            <a:off x="2705101" y="379414"/>
            <a:ext cx="6265863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применения по показаниям:</a:t>
            </a:r>
          </a:p>
        </p:txBody>
      </p:sp>
    </p:spTree>
    <p:extLst>
      <p:ext uri="{BB962C8B-B14F-4D97-AF65-F5344CB8AC3E}">
        <p14:creationId xmlns:p14="http://schemas.microsoft.com/office/powerpoint/2010/main" val="2916954890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475" y="250826"/>
            <a:ext cx="7772400" cy="1609725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методы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1731963" y="1538288"/>
            <a:ext cx="8183562" cy="40513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sz="2400" dirty="0"/>
              <a:t> 	</a:t>
            </a:r>
            <a:r>
              <a:rPr lang="ru-RU" altLang="ru-RU" dirty="0">
                <a:latin typeface="Times New Roman" panose="02020603050405020304" pitchFamily="18" charset="0"/>
              </a:rPr>
              <a:t>После вскрытия гнойных очагов применяют: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 УФО, 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УВЧ, 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ультразвук, 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электрофорез антибиотиков, ферментов, 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излучения гелий-неонового лазера, 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общее кварцевое облучение.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81964697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381000"/>
            <a:ext cx="8534400" cy="6019800"/>
          </a:xfrm>
        </p:spPr>
        <p:txBody>
          <a:bodyPr rtlCol="0">
            <a:normAutofit/>
          </a:bodyPr>
          <a:lstStyle/>
          <a:p>
            <a:pPr marL="182880" indent="-182880" algn="ctr">
              <a:lnSpc>
                <a:spcPct val="8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b="1" dirty="0"/>
              <a:t>	</a:t>
            </a:r>
            <a:endParaRPr lang="ru-RU" b="1" dirty="0">
              <a:solidFill>
                <a:srgbClr val="FF0066"/>
              </a:solidFill>
            </a:endParaRPr>
          </a:p>
          <a:p>
            <a:pPr marL="0" indent="45720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dirty="0">
                <a:latin typeface="Times New Roman" panose="02020603050405020304" pitchFamily="18" charset="0"/>
              </a:rPr>
              <a:t>При прекращении гноетечения и очищения ран от некротических тканей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на 3-5 сутки при абсцессах или на 5-6 сутки при флегмонах в пределах 1-2 анатомических областей под местной анестезией накладывают первично отсроченные швы. 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dirty="0">
                <a:latin typeface="Times New Roman" panose="02020603050405020304" pitchFamily="18" charset="0"/>
              </a:rPr>
              <a:t>При распространенных флегмонах накладывают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вторичные швы в сроки от 7-8 до 10-14 суток. </a:t>
            </a:r>
          </a:p>
        </p:txBody>
      </p:sp>
    </p:spTree>
    <p:extLst>
      <p:ext uri="{BB962C8B-B14F-4D97-AF65-F5344CB8AC3E}">
        <p14:creationId xmlns:p14="http://schemas.microsoft.com/office/powerpoint/2010/main" val="136098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IMG_2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49129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IMG_2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447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 descr="IMG_2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472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17343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ъект 2"/>
          <p:cNvSpPr>
            <a:spLocks noGrp="1"/>
          </p:cNvSpPr>
          <p:nvPr>
            <p:ph idx="1"/>
          </p:nvPr>
        </p:nvSpPr>
        <p:spPr>
          <a:xfrm>
            <a:off x="1670051" y="1331913"/>
            <a:ext cx="9197975" cy="40513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Исход заболевания находится в прямой зависимости от ранней его диагностики, своевременности обеспечения полноценного комплекса лечебных мероприятий и тщательности ухода за больным.</a:t>
            </a:r>
          </a:p>
          <a:p>
            <a:pPr marL="0" indent="0"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6838779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76213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флегмоны лица и шеи 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1698625" y="1604963"/>
            <a:ext cx="8542338" cy="40513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области, прилегающей к нижней или верхней челюсти, гнойный воспалительный процесс может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распространяться на соседние ткани.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 </a:t>
            </a:r>
            <a:r>
              <a:rPr lang="ru-RU" alt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прогрессирование инфекционно-воспалительного процесса и развитие гнойного воспаления в нескольких областях.</a:t>
            </a:r>
          </a:p>
        </p:txBody>
      </p:sp>
    </p:spTree>
    <p:extLst>
      <p:ext uri="{BB962C8B-B14F-4D97-AF65-F5344CB8AC3E}">
        <p14:creationId xmlns:p14="http://schemas.microsoft.com/office/powerpoint/2010/main" val="389186692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6989"/>
            <a:ext cx="7772400" cy="16081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пути распространения инфекции</a:t>
            </a:r>
          </a:p>
        </p:txBody>
      </p:sp>
      <p:sp>
        <p:nvSpPr>
          <p:cNvPr id="79875" name="Объект 2"/>
          <p:cNvSpPr>
            <a:spLocks noGrp="1"/>
          </p:cNvSpPr>
          <p:nvPr>
            <p:ph idx="1"/>
          </p:nvPr>
        </p:nvSpPr>
        <p:spPr>
          <a:xfrm>
            <a:off x="2057401" y="1524000"/>
            <a:ext cx="8259763" cy="435133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одонтогенной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в области зубов нижней челюсти;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Инфекционно-воспалительные поражения и инфицированные раны слизистой оболочки дна полости рта, кожных покровов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надподъязычного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шеи;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Лимфогенный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путь проникновения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2009338347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450" y="1333500"/>
            <a:ext cx="8712200" cy="3271838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Распространенная флегмона —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одновременное поражение 3-4 и более областей и пространств: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поднижнечелюстной и позадинижнечелюстной областей, крыловидно-челюстного, окологлоточного пространств. Распространенная флегмона этих локализаций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опасна для жизни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больного.</a:t>
            </a:r>
          </a:p>
        </p:txBody>
      </p:sp>
    </p:spTree>
    <p:extLst>
      <p:ext uri="{BB962C8B-B14F-4D97-AF65-F5344CB8AC3E}">
        <p14:creationId xmlns:p14="http://schemas.microsoft.com/office/powerpoint/2010/main" val="967814899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52650" y="163513"/>
            <a:ext cx="7886700" cy="696912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>
          <a:xfrm>
            <a:off x="1609725" y="1033463"/>
            <a:ext cx="9640888" cy="5213350"/>
          </a:xfrm>
        </p:spPr>
        <p:txBody>
          <a:bodyPr/>
          <a:lstStyle/>
          <a:p>
            <a:pPr marL="0" indent="45720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распространении процесса из поднижнечелюстной области на крыловидно-нижнечелюстное, окологлоточное пространства  проведенный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 расширяют кзади, окаймляют угол нижней челюсти, проходят в </a:t>
            </a:r>
            <a:r>
              <a:rPr lang="ru-RU" altLang="ru-RU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позадичелюстную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окологлоточное пространство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отсекая прикрепление внутренней крыловидной мышцы, проходят вверх, опорожняют крыловидно-нижнечелюстное пространство.</a:t>
            </a:r>
          </a:p>
          <a:p>
            <a:pPr marL="0" indent="0"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55926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ъект 2"/>
          <p:cNvSpPr>
            <a:spLocks noGrp="1"/>
          </p:cNvSpPr>
          <p:nvPr>
            <p:ph idx="1"/>
          </p:nvPr>
        </p:nvSpPr>
        <p:spPr>
          <a:xfrm>
            <a:off x="1698626" y="915989"/>
            <a:ext cx="8786813" cy="354012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Из поднижнечелюстного треугольника воспалительные явления </a:t>
            </a:r>
            <a:r>
              <a:rPr lang="ru-RU" altLang="ru-RU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распространяться в подъязычную область.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случаях, помимо 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болей при глотании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появляются 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движения языком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характерные симптомы флегмоны подъязычной области, определяемые при осмотре полости рта. </a:t>
            </a:r>
          </a:p>
        </p:txBody>
      </p:sp>
    </p:spTree>
    <p:extLst>
      <p:ext uri="{BB962C8B-B14F-4D97-AF65-F5344CB8AC3E}">
        <p14:creationId xmlns:p14="http://schemas.microsoft.com/office/powerpoint/2010/main" val="1707005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1731963" y="935038"/>
            <a:ext cx="8636000" cy="5383212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ситуациях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вмешательство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поднижнечелюстном треугольнике дополняют пересечением челюстно-подъязычной мышцы </a:t>
            </a: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поперечном направлении протяженностью 1,5-2 см.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Раскрывается подъязычное пространство. Можно произвести раскрытие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пдъязычного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внутриротовым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доступом.</a:t>
            </a:r>
          </a:p>
        </p:txBody>
      </p:sp>
    </p:spTree>
    <p:extLst>
      <p:ext uri="{BB962C8B-B14F-4D97-AF65-F5344CB8AC3E}">
        <p14:creationId xmlns:p14="http://schemas.microsoft.com/office/powerpoint/2010/main" val="708174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1814514" y="303213"/>
            <a:ext cx="8366125" cy="5840412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поднижнечелюстного треугольника </a:t>
            </a: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гнойная инфекция может распространяться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верхнебоковой отдел шеи, поражая влагалище сосудисто-нервного пучка. Нередко такой распространенный гнойный процесс сочетается с поражением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позадичелюстной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и окологлоточного пространства. Клинически, кроме перечисленных симптомов, появляется </a:t>
            </a: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воспалительная инфильтрация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шее по ходу грудино-ключично-сосцевидной мышцы. При пальпации отмечают </a:t>
            </a: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болезненность по переднему краю мышцы. </a:t>
            </a:r>
          </a:p>
        </p:txBody>
      </p:sp>
    </p:spTree>
    <p:extLst>
      <p:ext uri="{BB962C8B-B14F-4D97-AF65-F5344CB8AC3E}">
        <p14:creationId xmlns:p14="http://schemas.microsoft.com/office/powerpoint/2010/main" val="4214399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ъект 2"/>
          <p:cNvSpPr>
            <a:spLocks noGrp="1"/>
          </p:cNvSpPr>
          <p:nvPr>
            <p:ph idx="1"/>
          </p:nvPr>
        </p:nvSpPr>
        <p:spPr>
          <a:xfrm>
            <a:off x="1465263" y="622301"/>
            <a:ext cx="9518651" cy="5680075"/>
          </a:xfrm>
        </p:spPr>
        <p:txBody>
          <a:bodyPr/>
          <a:lstStyle/>
          <a:p>
            <a:pPr marL="0" indent="45720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доступ раскрытия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поднижнечелюстного треугольника дополняют разрезом кожи по переднему краю грудино-ключично-сосцевидной мышцы. 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Послойно рассекают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ткани, подкожно-жировую клетчатку, подкожную мышцу, собственную фасцию шеи. Отодвинув кзади грудино-ключично-сосцевидную мышцу, раскрывают ткани в окружности сосудисто-нервного пучка шеи на всем протяжении в зависимости от протяженности гнойного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2410258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710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4007279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662" y="0"/>
            <a:ext cx="9177338" cy="6883400"/>
          </a:xfrm>
        </p:spPr>
      </p:pic>
    </p:spTree>
    <p:extLst>
      <p:ext uri="{BB962C8B-B14F-4D97-AF65-F5344CB8AC3E}">
        <p14:creationId xmlns:p14="http://schemas.microsoft.com/office/powerpoint/2010/main" val="2782505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ъект 2"/>
          <p:cNvSpPr>
            <a:spLocks noGrp="1"/>
          </p:cNvSpPr>
          <p:nvPr>
            <p:ph idx="1"/>
          </p:nvPr>
        </p:nvSpPr>
        <p:spPr>
          <a:xfrm>
            <a:off x="1676401" y="1370014"/>
            <a:ext cx="8621713" cy="4351337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процесса на глубокие области бокового отдела шеи может привести к дальнейшему прогрессированию  воспалительных явлений и развитию переднего медиастинита.</a:t>
            </a:r>
          </a:p>
        </p:txBody>
      </p:sp>
    </p:spTree>
    <p:extLst>
      <p:ext uri="{BB962C8B-B14F-4D97-AF65-F5344CB8AC3E}">
        <p14:creationId xmlns:p14="http://schemas.microsoft.com/office/powerpoint/2010/main" val="3824443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ъект 2"/>
          <p:cNvSpPr>
            <a:spLocks noGrp="1"/>
          </p:cNvSpPr>
          <p:nvPr>
            <p:ph idx="1"/>
          </p:nvPr>
        </p:nvSpPr>
        <p:spPr>
          <a:xfrm>
            <a:off x="1951038" y="592139"/>
            <a:ext cx="8367712" cy="5665787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 флегмоне поднижнечелюстного треугольника инфекция часто распространяется на </a:t>
            </a:r>
            <a:r>
              <a:rPr lang="ru-RU" altLang="ru-RU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подподбородочную область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Оперативный доступ для некрэктомии осуществляют, продлевая рану кпереди и тем самым раскрывая подбородочную область.</a:t>
            </a:r>
          </a:p>
          <a:p>
            <a:pPr marL="0" indent="0" algn="just"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82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2057401" y="685801"/>
            <a:ext cx="7947025" cy="5173663"/>
          </a:xfrm>
        </p:spPr>
        <p:txBody>
          <a:bodyPr rtlCol="0">
            <a:normAutofit/>
          </a:bodyPr>
          <a:lstStyle/>
          <a:p>
            <a:pPr marL="0" indent="457200" algn="ctr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флегмоне дна полости рта поражаются: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Подъязычные области,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поднижнечелюстные области,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подподбородочный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Флегмона развивается вследствие </a:t>
            </a:r>
            <a:r>
              <a:rPr lang="ru-RU" alt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инфекции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подъязычной или обеих этих областей, а также из поднижнечелюстного,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подподбородочного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треугольников, корня языка.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95762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ъект 2"/>
          <p:cNvSpPr>
            <a:spLocks noGrp="1"/>
          </p:cNvSpPr>
          <p:nvPr>
            <p:ph idx="1"/>
          </p:nvPr>
        </p:nvSpPr>
        <p:spPr>
          <a:xfrm>
            <a:off x="1905000" y="609601"/>
            <a:ext cx="8286750" cy="5567363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околочелюстных абсцессов и флегмон включает лечение зубов с хроническими околоверхушечными деструктивными очагами, рациональную терапию пародонтита. Важное значение имеет </a:t>
            </a:r>
            <a:r>
              <a:rPr lang="ru-RU" altLang="ru-RU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высокого уровня гигиены полости рта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Необходимы лечебные мероприятия, направленные на усиление противоинфекционных защитных реакций организма.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5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ъект 2"/>
          <p:cNvSpPr>
            <a:spLocks noGrp="1"/>
          </p:cNvSpPr>
          <p:nvPr>
            <p:ph idx="1"/>
          </p:nvPr>
        </p:nvSpPr>
        <p:spPr>
          <a:xfrm>
            <a:off x="1897063" y="4505325"/>
            <a:ext cx="7772400" cy="40513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smtClean="0"/>
              <a:t>Схема расположения гнойных процессов:</a:t>
            </a:r>
            <a:endParaRPr lang="ru-RU" altLang="ru-RU" smtClean="0"/>
          </a:p>
          <a:p>
            <a:pPr marL="0" indent="0">
              <a:buNone/>
            </a:pPr>
            <a:r>
              <a:rPr lang="ru-RU" altLang="ru-RU" smtClean="0"/>
              <a:t>а - в крыловидно- нижнечелюстном пространстве, в - в окологлоточном пространстве, б - в глубоком отделе околоушно- жевательной области, г - подвисочной ямке (по В Ф Рудько)</a:t>
            </a:r>
          </a:p>
          <a:p>
            <a:pPr marL="0" indent="0">
              <a:buNone/>
            </a:pPr>
            <a:endParaRPr lang="ru-RU" altLang="ru-RU" smtClean="0"/>
          </a:p>
        </p:txBody>
      </p:sp>
      <p:pic>
        <p:nvPicPr>
          <p:cNvPr id="13619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27038"/>
            <a:ext cx="40909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27038"/>
            <a:ext cx="37846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9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511175"/>
            <a:ext cx="7886700" cy="595630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Наиболее часто встречаются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флегмоны дна полости рта со следующей локализацией инфекционно-воспалительного процесса: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подъязычное клетчаточное пространство с обеих сторон (часто при этой флегмоне наблюдается распространение инфекционно-воспалительного процесса на клетчаточное пространство корня языка;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поднижнечелюстное и подъязычное клетчаточные пространства одноименной стороны;</a:t>
            </a:r>
          </a:p>
        </p:txBody>
      </p:sp>
    </p:spTree>
    <p:extLst>
      <p:ext uri="{BB962C8B-B14F-4D97-AF65-F5344CB8AC3E}">
        <p14:creationId xmlns:p14="http://schemas.microsoft.com/office/powerpoint/2010/main" val="12053042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ъект 2"/>
          <p:cNvSpPr>
            <a:spLocks noGrp="1"/>
          </p:cNvSpPr>
          <p:nvPr>
            <p:ph idx="1"/>
          </p:nvPr>
        </p:nvSpPr>
        <p:spPr>
          <a:xfrm>
            <a:off x="1884363" y="1343717"/>
            <a:ext cx="8501062" cy="435133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поднижнечелюстное пространство с обеих сторон (обычно сопровождается распространением инфекционно-воспалительного процесса на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подподбородочное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клетчаточное пространство);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подъязычное и поднижнечелюстное клетчаточные пространства с обеих сторон;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всех клетчаточных пространств дна полости рта.</a:t>
            </a:r>
          </a:p>
        </p:txBody>
      </p:sp>
    </p:spTree>
    <p:extLst>
      <p:ext uri="{BB962C8B-B14F-4D97-AF65-F5344CB8AC3E}">
        <p14:creationId xmlns:p14="http://schemas.microsoft.com/office/powerpoint/2010/main" val="71332976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87650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194</TotalTime>
  <Words>1767</Words>
  <Application>Microsoft Office PowerPoint</Application>
  <PresentationFormat>Широкоэкранный</PresentationFormat>
  <Paragraphs>134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8" baseType="lpstr">
      <vt:lpstr>Cambria</vt:lpstr>
      <vt:lpstr>Rockwell</vt:lpstr>
      <vt:lpstr>Rockwell Condensed</vt:lpstr>
      <vt:lpstr>Tahoma</vt:lpstr>
      <vt:lpstr>Times New Roman</vt:lpstr>
      <vt:lpstr>Wingdings</vt:lpstr>
      <vt:lpstr>Дерево</vt:lpstr>
      <vt:lpstr>Флегмона дна полости рта. Распространенные флегмоны лица и шеи</vt:lpstr>
      <vt:lpstr>Презентация PowerPoint</vt:lpstr>
      <vt:lpstr>Границы дна полости рта: </vt:lpstr>
      <vt:lpstr>Дно полости рта имеет два этажа:</vt:lpstr>
      <vt:lpstr>Основные источники пути распространения инфекции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Клиническая картина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предоперационной подготовке вводят:</vt:lpstr>
      <vt:lpstr>Презентация PowerPoint</vt:lpstr>
      <vt:lpstr>Презентация PowerPoint</vt:lpstr>
      <vt:lpstr>Презентация PowerPoint</vt:lpstr>
      <vt:lpstr>Гнилостно-некротическая флегмона дна полости рта (ангина Женсуля -Людвига)</vt:lpstr>
      <vt:lpstr>Клиническая картина</vt:lpstr>
      <vt:lpstr>В анализе крови: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Физические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Распространенные флегмоны лица и шеи 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Флегмона дна полости рта. Распространенные флегмоны лица и шеи</dc:title>
  <dc:creator>Microsoft</dc:creator>
  <cp:lastModifiedBy>Microsoft</cp:lastModifiedBy>
  <cp:revision>4</cp:revision>
  <dcterms:created xsi:type="dcterms:W3CDTF">2020-03-17T05:48:51Z</dcterms:created>
  <dcterms:modified xsi:type="dcterms:W3CDTF">2020-03-25T04:28:09Z</dcterms:modified>
</cp:coreProperties>
</file>